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0"/>
  </p:notesMasterIdLst>
  <p:handoutMasterIdLst>
    <p:handoutMasterId r:id="rId21"/>
  </p:handoutMasterIdLst>
  <p:sldIdLst>
    <p:sldId id="256" r:id="rId5"/>
    <p:sldId id="263" r:id="rId6"/>
    <p:sldId id="262" r:id="rId7"/>
    <p:sldId id="269" r:id="rId8"/>
    <p:sldId id="264" r:id="rId9"/>
    <p:sldId id="266" r:id="rId10"/>
    <p:sldId id="270" r:id="rId11"/>
    <p:sldId id="271" r:id="rId12"/>
    <p:sldId id="272" r:id="rId13"/>
    <p:sldId id="273" r:id="rId14"/>
    <p:sldId id="274" r:id="rId15"/>
    <p:sldId id="275" r:id="rId16"/>
    <p:sldId id="265"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B2FDC-3285-414F-AE0C-AE71F5340333}" v="1721" dt="2019-12-08T22:25:52.730"/>
    <p1510:client id="{2BBCBD03-E260-3E48-87AE-F15214E4254A}" v="5" dt="2019-12-09T15:20:55.399"/>
    <p1510:client id="{52DC8C24-CA35-4732-976E-CAE8E5082B36}" v="2505" dt="2019-12-09T02:26:13.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2" autoAdjust="0"/>
    <p:restoredTop sz="96240" autoAdjust="0"/>
  </p:normalViewPr>
  <p:slideViewPr>
    <p:cSldViewPr snapToGrid="0">
      <p:cViewPr varScale="1">
        <p:scale>
          <a:sx n="143" d="100"/>
          <a:sy n="143" d="100"/>
        </p:scale>
        <p:origin x="344" y="19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12/20/19</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Design Of Social Robo</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CSE 564: Software Design</a:t>
            </a:r>
          </a:p>
          <a:p>
            <a:r>
              <a:rPr lang="en-US" dirty="0">
                <a:solidFill>
                  <a:srgbClr val="7CEBFF"/>
                </a:solidFill>
              </a:rPr>
              <a:t>TEAM 4</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8E4E-410C-48E3-BB32-CBD649BBEF75}"/>
              </a:ext>
            </a:extLst>
          </p:cNvPr>
          <p:cNvSpPr>
            <a:spLocks noGrp="1"/>
          </p:cNvSpPr>
          <p:nvPr>
            <p:ph type="title"/>
          </p:nvPr>
        </p:nvSpPr>
        <p:spPr>
          <a:xfrm>
            <a:off x="581192" y="1435401"/>
            <a:ext cx="11029616" cy="841272"/>
          </a:xfrm>
        </p:spPr>
        <p:txBody>
          <a:bodyPr/>
          <a:lstStyle/>
          <a:p>
            <a:r>
              <a:rPr lang="en-US">
                <a:ea typeface="+mj-lt"/>
                <a:cs typeface="+mj-lt"/>
              </a:rPr>
              <a:t>ASSEMBLING THE ROBOT PARTS</a:t>
            </a:r>
            <a:endParaRPr lang="en-US" dirty="0">
              <a:ea typeface="+mj-lt"/>
              <a:cs typeface="+mj-lt"/>
            </a:endParaRPr>
          </a:p>
          <a:p>
            <a:endParaRPr lang="en-US" dirty="0">
              <a:ea typeface="+mj-lt"/>
              <a:cs typeface="+mj-lt"/>
            </a:endParaRPr>
          </a:p>
          <a:p>
            <a:endParaRPr lang="en-US" dirty="0"/>
          </a:p>
        </p:txBody>
      </p:sp>
      <p:pic>
        <p:nvPicPr>
          <p:cNvPr id="4" name="Picture 4" descr="A picture containing indoor, table, sitting, sink&#10;&#10;Description generated with very high confidence">
            <a:extLst>
              <a:ext uri="{FF2B5EF4-FFF2-40B4-BE49-F238E27FC236}">
                <a16:creationId xmlns:a16="http://schemas.microsoft.com/office/drawing/2014/main" id="{0F69C4FB-AB20-4363-88D7-570BF378EE3D}"/>
              </a:ext>
            </a:extLst>
          </p:cNvPr>
          <p:cNvPicPr>
            <a:picLocks noChangeAspect="1"/>
          </p:cNvPicPr>
          <p:nvPr/>
        </p:nvPicPr>
        <p:blipFill>
          <a:blip r:embed="rId2"/>
          <a:stretch>
            <a:fillRect/>
          </a:stretch>
        </p:blipFill>
        <p:spPr>
          <a:xfrm>
            <a:off x="635121" y="3310028"/>
            <a:ext cx="4380060" cy="2538322"/>
          </a:xfrm>
          <a:prstGeom prst="rect">
            <a:avLst/>
          </a:prstGeom>
        </p:spPr>
      </p:pic>
      <p:pic>
        <p:nvPicPr>
          <p:cNvPr id="8" name="Picture 8" descr="A picture containing indoor, table, sitting, dirty&#10;&#10;Description generated with very high confidence">
            <a:extLst>
              <a:ext uri="{FF2B5EF4-FFF2-40B4-BE49-F238E27FC236}">
                <a16:creationId xmlns:a16="http://schemas.microsoft.com/office/drawing/2014/main" id="{8956F111-343E-4A0C-9F47-8BE2E430E157}"/>
              </a:ext>
            </a:extLst>
          </p:cNvPr>
          <p:cNvPicPr>
            <a:picLocks noChangeAspect="1"/>
          </p:cNvPicPr>
          <p:nvPr/>
        </p:nvPicPr>
        <p:blipFill>
          <a:blip r:embed="rId3"/>
          <a:stretch>
            <a:fillRect/>
          </a:stretch>
        </p:blipFill>
        <p:spPr>
          <a:xfrm>
            <a:off x="7114007" y="3315689"/>
            <a:ext cx="3916212" cy="2555755"/>
          </a:xfrm>
          <a:prstGeom prst="rect">
            <a:avLst/>
          </a:prstGeom>
        </p:spPr>
      </p:pic>
      <p:sp>
        <p:nvSpPr>
          <p:cNvPr id="3" name="TextBox 2">
            <a:extLst>
              <a:ext uri="{FF2B5EF4-FFF2-40B4-BE49-F238E27FC236}">
                <a16:creationId xmlns:a16="http://schemas.microsoft.com/office/drawing/2014/main" id="{C33559E1-7B8A-4EDC-BAA0-5BC94CAC862E}"/>
              </a:ext>
            </a:extLst>
          </p:cNvPr>
          <p:cNvSpPr txBox="1"/>
          <p:nvPr/>
        </p:nvSpPr>
        <p:spPr>
          <a:xfrm>
            <a:off x="582822" y="1848029"/>
            <a:ext cx="438221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8. Connection of the Universal Joint with neck mount for providing the ability to move head in all required directions. </a:t>
            </a:r>
          </a:p>
          <a:p>
            <a:r>
              <a:rPr lang="en-US" dirty="0"/>
              <a:t>Also the figure shows the connection of upper lip made of brown pipe.</a:t>
            </a:r>
          </a:p>
        </p:txBody>
      </p:sp>
      <p:sp>
        <p:nvSpPr>
          <p:cNvPr id="6" name="TextBox 5">
            <a:extLst>
              <a:ext uri="{FF2B5EF4-FFF2-40B4-BE49-F238E27FC236}">
                <a16:creationId xmlns:a16="http://schemas.microsoft.com/office/drawing/2014/main" id="{27FAE807-7B25-427A-9921-4138E5137F44}"/>
              </a:ext>
            </a:extLst>
          </p:cNvPr>
          <p:cNvSpPr txBox="1"/>
          <p:nvPr/>
        </p:nvSpPr>
        <p:spPr>
          <a:xfrm>
            <a:off x="756249" y="5932098"/>
            <a:ext cx="4511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12: Upper lip and Universal joint connection</a:t>
            </a:r>
          </a:p>
        </p:txBody>
      </p:sp>
      <p:sp>
        <p:nvSpPr>
          <p:cNvPr id="9" name="TextBox 8">
            <a:extLst>
              <a:ext uri="{FF2B5EF4-FFF2-40B4-BE49-F238E27FC236}">
                <a16:creationId xmlns:a16="http://schemas.microsoft.com/office/drawing/2014/main" id="{3869E9F3-E133-4009-8967-1B2E31F84EE3}"/>
              </a:ext>
            </a:extLst>
          </p:cNvPr>
          <p:cNvSpPr txBox="1"/>
          <p:nvPr/>
        </p:nvSpPr>
        <p:spPr>
          <a:xfrm>
            <a:off x="6908859" y="2049311"/>
            <a:ext cx="43822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 Attachement of the upperlip servos with the upper lip showing complete top view of the robot face with Universal Joint</a:t>
            </a:r>
          </a:p>
        </p:txBody>
      </p:sp>
      <p:sp>
        <p:nvSpPr>
          <p:cNvPr id="10" name="TextBox 9">
            <a:extLst>
              <a:ext uri="{FF2B5EF4-FFF2-40B4-BE49-F238E27FC236}">
                <a16:creationId xmlns:a16="http://schemas.microsoft.com/office/drawing/2014/main" id="{E2CD6E4E-CD69-46C5-A0CE-3116D920F1D5}"/>
              </a:ext>
            </a:extLst>
          </p:cNvPr>
          <p:cNvSpPr txBox="1"/>
          <p:nvPr/>
        </p:nvSpPr>
        <p:spPr>
          <a:xfrm>
            <a:off x="7067909" y="5932097"/>
            <a:ext cx="4511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13: Top view of robot face with lips and universal joint</a:t>
            </a:r>
            <a:endParaRPr lang="en-US" dirty="0"/>
          </a:p>
        </p:txBody>
      </p:sp>
    </p:spTree>
    <p:extLst>
      <p:ext uri="{BB962C8B-B14F-4D97-AF65-F5344CB8AC3E}">
        <p14:creationId xmlns:p14="http://schemas.microsoft.com/office/powerpoint/2010/main" val="11754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FA1502-C0D3-46E6-9B0E-63DA7E538B13}"/>
              </a:ext>
            </a:extLst>
          </p:cNvPr>
          <p:cNvSpPr>
            <a:spLocks noGrp="1"/>
          </p:cNvSpPr>
          <p:nvPr>
            <p:ph type="title"/>
          </p:nvPr>
        </p:nvSpPr>
        <p:spPr>
          <a:xfrm>
            <a:off x="505318" y="1027629"/>
            <a:ext cx="3646357" cy="1013800"/>
          </a:xfrm>
        </p:spPr>
        <p:txBody>
          <a:bodyPr vert="horz" lIns="91440" tIns="45720" rIns="91440" bIns="45720" rtlCol="0" anchor="b">
            <a:normAutofit/>
          </a:bodyPr>
          <a:lstStyle/>
          <a:p>
            <a:r>
              <a:rPr lang="en-US">
                <a:solidFill>
                  <a:schemeClr val="tx1"/>
                </a:solidFill>
                <a:ea typeface="+mj-lt"/>
                <a:cs typeface="+mj-lt"/>
              </a:rPr>
              <a:t>ASSEMBLING THE ROBOT PARTS</a:t>
            </a:r>
          </a:p>
          <a:p>
            <a:endParaRPr lang="en-US" sz="2400" dirty="0">
              <a:solidFill>
                <a:srgbClr val="FFFFFF"/>
              </a:solidFill>
            </a:endParaRPr>
          </a:p>
        </p:txBody>
      </p:sp>
      <p:grpSp>
        <p:nvGrpSpPr>
          <p:cNvPr id="19" name="Group 18">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7" name="TextBox 6">
            <a:extLst>
              <a:ext uri="{FF2B5EF4-FFF2-40B4-BE49-F238E27FC236}">
                <a16:creationId xmlns:a16="http://schemas.microsoft.com/office/drawing/2014/main" id="{2E7A7302-1D4D-426D-841F-012EBB5C63C0}"/>
              </a:ext>
            </a:extLst>
          </p:cNvPr>
          <p:cNvSpPr txBox="1"/>
          <p:nvPr/>
        </p:nvSpPr>
        <p:spPr>
          <a:xfrm>
            <a:off x="584477" y="1974142"/>
            <a:ext cx="3162645" cy="38562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20000"/>
              </a:spcBef>
              <a:spcAft>
                <a:spcPts val="600"/>
              </a:spcAft>
              <a:buClr>
                <a:schemeClr val="accent2"/>
              </a:buClr>
              <a:buSzPct val="92000"/>
            </a:pPr>
            <a:r>
              <a:rPr lang="en-US" sz="2000" dirty="0">
                <a:solidFill>
                  <a:srgbClr val="FFFFFF"/>
                </a:solidFill>
              </a:rPr>
              <a:t>10. Connection of the robot head with the neck support to finish the robot modelling. The connection has been made using universal joint and  upper robot neck which is mounted on the robot base platform. The robot is now complete.</a:t>
            </a:r>
            <a:endParaRPr lang="en-US" dirty="0"/>
          </a:p>
        </p:txBody>
      </p:sp>
      <p:pic>
        <p:nvPicPr>
          <p:cNvPr id="10" name="Picture 10" descr="A picture containing person, indoor, table, sitting&#10;&#10;Description generated with very high confidence">
            <a:extLst>
              <a:ext uri="{FF2B5EF4-FFF2-40B4-BE49-F238E27FC236}">
                <a16:creationId xmlns:a16="http://schemas.microsoft.com/office/drawing/2014/main" id="{D799481F-D567-4D30-997B-DA3462F29E16}"/>
              </a:ext>
            </a:extLst>
          </p:cNvPr>
          <p:cNvPicPr>
            <a:picLocks noChangeAspect="1"/>
          </p:cNvPicPr>
          <p:nvPr/>
        </p:nvPicPr>
        <p:blipFill>
          <a:blip r:embed="rId2"/>
          <a:stretch>
            <a:fillRect/>
          </a:stretch>
        </p:blipFill>
        <p:spPr>
          <a:xfrm>
            <a:off x="5581149" y="948413"/>
            <a:ext cx="4841807" cy="4959900"/>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5DCEF129-445C-43CF-8400-17AEA7B9ECA0}"/>
              </a:ext>
            </a:extLst>
          </p:cNvPr>
          <p:cNvSpPr txBox="1"/>
          <p:nvPr/>
        </p:nvSpPr>
        <p:spPr>
          <a:xfrm>
            <a:off x="5644551" y="5960852"/>
            <a:ext cx="479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bg1">
                    <a:lumMod val="95000"/>
                    <a:lumOff val="5000"/>
                  </a:schemeClr>
                </a:solidFill>
              </a:rPr>
              <a:t>Fig 14: Upper lip and Universal joint connection</a:t>
            </a:r>
          </a:p>
        </p:txBody>
      </p:sp>
    </p:spTree>
    <p:extLst>
      <p:ext uri="{BB962C8B-B14F-4D97-AF65-F5344CB8AC3E}">
        <p14:creationId xmlns:p14="http://schemas.microsoft.com/office/powerpoint/2010/main" val="194985212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ircuit board&#10;&#10;Description generated with very high confidence">
            <a:extLst>
              <a:ext uri="{FF2B5EF4-FFF2-40B4-BE49-F238E27FC236}">
                <a16:creationId xmlns:a16="http://schemas.microsoft.com/office/drawing/2014/main" id="{4B07E960-0B98-4163-A3BD-5098402D824B}"/>
              </a:ext>
            </a:extLst>
          </p:cNvPr>
          <p:cNvPicPr>
            <a:picLocks noChangeAspect="1"/>
          </p:cNvPicPr>
          <p:nvPr/>
        </p:nvPicPr>
        <p:blipFill rotWithShape="1">
          <a:blip r:embed="rId2"/>
          <a:srcRect t="9482" b="6715"/>
          <a:stretch/>
        </p:blipFill>
        <p:spPr>
          <a:xfrm>
            <a:off x="20" y="11"/>
            <a:ext cx="4578252" cy="2134506"/>
          </a:xfrm>
          <a:prstGeom prst="rect">
            <a:avLst/>
          </a:prstGeom>
        </p:spPr>
      </p:pic>
      <p:sp>
        <p:nvSpPr>
          <p:cNvPr id="13" name="Rectangle 12">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1819"/>
            <a:ext cx="4576634" cy="4235946"/>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2E95D21C-84AD-4628-B413-7A81C18E7E5B}"/>
              </a:ext>
            </a:extLst>
          </p:cNvPr>
          <p:cNvSpPr txBox="1"/>
          <p:nvPr/>
        </p:nvSpPr>
        <p:spPr>
          <a:xfrm>
            <a:off x="106741" y="2951871"/>
            <a:ext cx="4004545" cy="27046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spcBef>
                <a:spcPct val="20000"/>
              </a:spcBef>
              <a:spcAft>
                <a:spcPts val="600"/>
              </a:spcAft>
              <a:buClr>
                <a:schemeClr val="accent2"/>
              </a:buClr>
              <a:buSzPct val="92000"/>
            </a:pPr>
            <a:r>
              <a:rPr lang="en-US" sz="2000" dirty="0">
                <a:solidFill>
                  <a:srgbClr val="FFFFFF"/>
                </a:solidFill>
              </a:rPr>
              <a:t> 11. </a:t>
            </a:r>
            <a:r>
              <a:rPr lang="en-US" sz="2000">
                <a:ea typeface="+mn-lt"/>
                <a:cs typeface="+mn-lt"/>
              </a:rPr>
              <a:t>In above Fig.15, the wires from </a:t>
            </a:r>
            <a:r>
              <a:rPr lang="en-US" sz="2000" dirty="0">
                <a:ea typeface="+mn-lt"/>
                <a:cs typeface="+mn-lt"/>
              </a:rPr>
              <a:t>the servos are connected to the PSoC control board which is used for programming the motion of robot's head, lips, eyes etc.</a:t>
            </a:r>
            <a:endParaRPr lang="en-US"/>
          </a:p>
        </p:txBody>
      </p:sp>
      <p:sp>
        <p:nvSpPr>
          <p:cNvPr id="15" name="Rectangle 14">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B185AAF5-B219-4D82-A3CC-67C1B4423497}"/>
              </a:ext>
            </a:extLst>
          </p:cNvPr>
          <p:cNvSpPr txBox="1"/>
          <p:nvPr/>
        </p:nvSpPr>
        <p:spPr>
          <a:xfrm>
            <a:off x="209909" y="2251494"/>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Fig 15: Connection to PSoC control board</a:t>
            </a:r>
          </a:p>
        </p:txBody>
      </p:sp>
      <p:sp>
        <p:nvSpPr>
          <p:cNvPr id="9" name="TextBox 8">
            <a:extLst>
              <a:ext uri="{FF2B5EF4-FFF2-40B4-BE49-F238E27FC236}">
                <a16:creationId xmlns:a16="http://schemas.microsoft.com/office/drawing/2014/main" id="{4E944684-2A9E-4229-A18F-774A947B8AD6}"/>
              </a:ext>
            </a:extLst>
          </p:cNvPr>
          <p:cNvSpPr txBox="1"/>
          <p:nvPr/>
        </p:nvSpPr>
        <p:spPr>
          <a:xfrm>
            <a:off x="5313872" y="698740"/>
            <a:ext cx="579119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12.  In Fig.16, the picture is showing the complete </a:t>
            </a:r>
            <a:r>
              <a:rPr lang="en-US" sz="2200">
                <a:ea typeface="+mn-lt"/>
                <a:cs typeface="+mn-lt"/>
              </a:rPr>
              <a:t>view of the completed robot mounted on the base</a:t>
            </a:r>
            <a:endParaRPr lang="en-US" sz="2200" dirty="0"/>
          </a:p>
        </p:txBody>
      </p:sp>
      <p:pic>
        <p:nvPicPr>
          <p:cNvPr id="12" name="Picture 13" descr="A picture containing table, sitting, chair, white&#10;&#10;Description generated with very high confidence">
            <a:extLst>
              <a:ext uri="{FF2B5EF4-FFF2-40B4-BE49-F238E27FC236}">
                <a16:creationId xmlns:a16="http://schemas.microsoft.com/office/drawing/2014/main" id="{6AB8FA2E-723C-410C-8D66-4777B7505F1B}"/>
              </a:ext>
            </a:extLst>
          </p:cNvPr>
          <p:cNvPicPr>
            <a:picLocks noChangeAspect="1"/>
          </p:cNvPicPr>
          <p:nvPr/>
        </p:nvPicPr>
        <p:blipFill>
          <a:blip r:embed="rId3"/>
          <a:stretch>
            <a:fillRect/>
          </a:stretch>
        </p:blipFill>
        <p:spPr>
          <a:xfrm>
            <a:off x="6377796" y="1902125"/>
            <a:ext cx="3677728" cy="4419599"/>
          </a:xfrm>
          <a:prstGeom prst="rect">
            <a:avLst/>
          </a:prstGeom>
        </p:spPr>
      </p:pic>
      <p:sp>
        <p:nvSpPr>
          <p:cNvPr id="18" name="TextBox 17">
            <a:extLst>
              <a:ext uri="{FF2B5EF4-FFF2-40B4-BE49-F238E27FC236}">
                <a16:creationId xmlns:a16="http://schemas.microsoft.com/office/drawing/2014/main" id="{E364E206-2697-4299-BF6F-A9F004E339D6}"/>
              </a:ext>
            </a:extLst>
          </p:cNvPr>
          <p:cNvSpPr txBox="1"/>
          <p:nvPr/>
        </p:nvSpPr>
        <p:spPr>
          <a:xfrm>
            <a:off x="6176512" y="6334663"/>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Fig 16: Completed robot mounted on base</a:t>
            </a:r>
          </a:p>
        </p:txBody>
      </p:sp>
    </p:spTree>
    <p:extLst>
      <p:ext uri="{BB962C8B-B14F-4D97-AF65-F5344CB8AC3E}">
        <p14:creationId xmlns:p14="http://schemas.microsoft.com/office/powerpoint/2010/main" val="234780902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A2E8158-127B-1D45-A3CE-9AEBB38584CD}"/>
              </a:ext>
            </a:extLst>
          </p:cNvPr>
          <p:cNvSpPr>
            <a:spLocks noGrp="1"/>
          </p:cNvSpPr>
          <p:nvPr>
            <p:ph type="ctrTitle"/>
          </p:nvPr>
        </p:nvSpPr>
        <p:spPr>
          <a:xfrm>
            <a:off x="2156346" y="849745"/>
            <a:ext cx="5526993" cy="4745836"/>
          </a:xfrm>
        </p:spPr>
        <p:txBody>
          <a:bodyPr anchor="ctr">
            <a:normAutofit/>
          </a:bodyPr>
          <a:lstStyle/>
          <a:p>
            <a:r>
              <a:rPr lang="en-US" sz="6000" dirty="0">
                <a:solidFill>
                  <a:srgbClr val="FFFFFF"/>
                </a:solidFill>
              </a:rPr>
              <a:t>Design Phases</a:t>
            </a:r>
          </a:p>
        </p:txBody>
      </p:sp>
      <p:sp>
        <p:nvSpPr>
          <p:cNvPr id="14" name="Rectangle 1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0191B814-BBE6-C046-8E96-C6A4AA2269B9}"/>
              </a:ext>
            </a:extLst>
          </p:cNvPr>
          <p:cNvSpPr>
            <a:spLocks noGrp="1"/>
          </p:cNvSpPr>
          <p:nvPr>
            <p:ph type="subTitle" idx="1"/>
          </p:nvPr>
        </p:nvSpPr>
        <p:spPr>
          <a:xfrm>
            <a:off x="8317076" y="668740"/>
            <a:ext cx="3147043" cy="4926841"/>
          </a:xfrm>
        </p:spPr>
        <p:txBody>
          <a:bodyPr anchor="ctr">
            <a:normAutofit/>
          </a:bodyPr>
          <a:lstStyle/>
          <a:p>
            <a:r>
              <a:rPr lang="en-US" sz="4400" dirty="0">
                <a:solidFill>
                  <a:srgbClr val="FFFFFF"/>
                </a:solidFill>
              </a:rPr>
              <a:t>Testing</a:t>
            </a:r>
          </a:p>
        </p:txBody>
      </p:sp>
      <p:sp>
        <p:nvSpPr>
          <p:cNvPr id="16" name="Rectangle 15">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8692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8">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50">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52">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54">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D0EAC81-F882-7949-BBCE-B1B3F1470959}"/>
              </a:ext>
            </a:extLst>
          </p:cNvPr>
          <p:cNvSpPr>
            <a:spLocks noGrp="1"/>
          </p:cNvSpPr>
          <p:nvPr>
            <p:ph type="title"/>
          </p:nvPr>
        </p:nvSpPr>
        <p:spPr>
          <a:xfrm>
            <a:off x="581191" y="4437571"/>
            <a:ext cx="10993549" cy="1066801"/>
          </a:xfrm>
        </p:spPr>
        <p:txBody>
          <a:bodyPr vert="horz" lIns="91440" tIns="45720" rIns="91440" bIns="45720" rtlCol="0" anchor="b">
            <a:normAutofit/>
          </a:bodyPr>
          <a:lstStyle/>
          <a:p>
            <a:pPr>
              <a:lnSpc>
                <a:spcPct val="90000"/>
              </a:lnSpc>
            </a:pPr>
            <a:r>
              <a:rPr lang="en-US" sz="3300">
                <a:solidFill>
                  <a:srgbClr val="FFFFFF"/>
                </a:solidFill>
              </a:rPr>
              <a:t>Phase iii:</a:t>
            </a:r>
            <a:r>
              <a:rPr lang="en-US" sz="3300">
                <a:solidFill>
                  <a:srgbClr val="FFFFFF"/>
                </a:solidFill>
                <a:ea typeface="+mj-lt"/>
                <a:cs typeface="+mj-lt"/>
              </a:rPr>
              <a:t> Testing the robot</a:t>
            </a:r>
            <a:br>
              <a:rPr lang="en-US" sz="3300" dirty="0"/>
            </a:br>
            <a:endParaRPr lang="en-US" sz="3300">
              <a:solidFill>
                <a:srgbClr val="FFFFFF"/>
              </a:solidFill>
            </a:endParaRPr>
          </a:p>
        </p:txBody>
      </p:sp>
      <p:sp useBgFill="1">
        <p:nvSpPr>
          <p:cNvPr id="52" name="Rectangle 56">
            <a:extLst>
              <a:ext uri="{FF2B5EF4-FFF2-40B4-BE49-F238E27FC236}">
                <a16:creationId xmlns:a16="http://schemas.microsoft.com/office/drawing/2014/main" id="{4DC9F8D5-BF3E-4B69-8F17-AE72302B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8">
            <a:extLst>
              <a:ext uri="{FF2B5EF4-FFF2-40B4-BE49-F238E27FC236}">
                <a16:creationId xmlns:a16="http://schemas.microsoft.com/office/drawing/2014/main" id="{43C98417-D50B-4AA2-9624-E78A6120E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sitting, dog, laying&#10;&#10;Description generated with very high confidence">
            <a:extLst>
              <a:ext uri="{FF2B5EF4-FFF2-40B4-BE49-F238E27FC236}">
                <a16:creationId xmlns:a16="http://schemas.microsoft.com/office/drawing/2014/main" id="{AE57D573-05A8-4BB9-B391-11AE15E2B014}"/>
              </a:ext>
            </a:extLst>
          </p:cNvPr>
          <p:cNvPicPr>
            <a:picLocks noChangeAspect="1"/>
          </p:cNvPicPr>
          <p:nvPr/>
        </p:nvPicPr>
        <p:blipFill rotWithShape="1">
          <a:blip r:embed="rId2"/>
          <a:srcRect t="8602" b="37365"/>
          <a:stretch/>
        </p:blipFill>
        <p:spPr>
          <a:xfrm>
            <a:off x="746951" y="840503"/>
            <a:ext cx="3014447" cy="3168776"/>
          </a:xfrm>
          <a:prstGeom prst="rect">
            <a:avLst/>
          </a:prstGeom>
        </p:spPr>
      </p:pic>
      <p:sp>
        <p:nvSpPr>
          <p:cNvPr id="61" name="Rectangle 60">
            <a:extLst>
              <a:ext uri="{FF2B5EF4-FFF2-40B4-BE49-F238E27FC236}">
                <a16:creationId xmlns:a16="http://schemas.microsoft.com/office/drawing/2014/main" id="{A3E945F2-E9C6-457A-A5A6-46D9ABF09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able, sitting, white, room&#10;&#10;Description generated with very high confidence">
            <a:extLst>
              <a:ext uri="{FF2B5EF4-FFF2-40B4-BE49-F238E27FC236}">
                <a16:creationId xmlns:a16="http://schemas.microsoft.com/office/drawing/2014/main" id="{72EE7290-52AE-432B-87B1-C7F10BF243F9}"/>
              </a:ext>
            </a:extLst>
          </p:cNvPr>
          <p:cNvPicPr>
            <a:picLocks noChangeAspect="1"/>
          </p:cNvPicPr>
          <p:nvPr/>
        </p:nvPicPr>
        <p:blipFill rotWithShape="1">
          <a:blip r:embed="rId3"/>
          <a:srcRect l="476" t="14689" r="-476" b="23005"/>
          <a:stretch/>
        </p:blipFill>
        <p:spPr>
          <a:xfrm>
            <a:off x="4591654" y="840503"/>
            <a:ext cx="3014299" cy="3165094"/>
          </a:xfrm>
          <a:prstGeom prst="rect">
            <a:avLst/>
          </a:prstGeom>
        </p:spPr>
      </p:pic>
      <p:pic>
        <p:nvPicPr>
          <p:cNvPr id="8" name="Picture 8" descr="A picture containing table&#10;&#10;Description generated with very high confidence">
            <a:extLst>
              <a:ext uri="{FF2B5EF4-FFF2-40B4-BE49-F238E27FC236}">
                <a16:creationId xmlns:a16="http://schemas.microsoft.com/office/drawing/2014/main" id="{A88162A9-8F8E-4BCE-9ADD-7425A3F7769C}"/>
              </a:ext>
            </a:extLst>
          </p:cNvPr>
          <p:cNvPicPr>
            <a:picLocks noChangeAspect="1"/>
          </p:cNvPicPr>
          <p:nvPr/>
        </p:nvPicPr>
        <p:blipFill rotWithShape="1">
          <a:blip r:embed="rId4"/>
          <a:srcRect t="12650" r="4" b="4"/>
          <a:stretch/>
        </p:blipFill>
        <p:spPr>
          <a:xfrm>
            <a:off x="8461831" y="844935"/>
            <a:ext cx="2907983" cy="3185988"/>
          </a:xfrm>
          <a:prstGeom prst="rect">
            <a:avLst/>
          </a:prstGeom>
        </p:spPr>
      </p:pic>
      <p:sp>
        <p:nvSpPr>
          <p:cNvPr id="63" name="Rectangle 62">
            <a:extLst>
              <a:ext uri="{FF2B5EF4-FFF2-40B4-BE49-F238E27FC236}">
                <a16:creationId xmlns:a16="http://schemas.microsoft.com/office/drawing/2014/main" id="{AD1FF191-71A7-48F6-8069-4B5DB0F5F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051B9BE-1550-4F91-A22E-F5818696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48FB3E-6B25-4EC8-8138-CC53077FA727}"/>
              </a:ext>
            </a:extLst>
          </p:cNvPr>
          <p:cNvSpPr txBox="1"/>
          <p:nvPr/>
        </p:nvSpPr>
        <p:spPr>
          <a:xfrm>
            <a:off x="641229" y="4019908"/>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Fig 17: Robot with open eyes</a:t>
            </a:r>
          </a:p>
        </p:txBody>
      </p:sp>
      <p:sp>
        <p:nvSpPr>
          <p:cNvPr id="56" name="TextBox 55">
            <a:extLst>
              <a:ext uri="{FF2B5EF4-FFF2-40B4-BE49-F238E27FC236}">
                <a16:creationId xmlns:a16="http://schemas.microsoft.com/office/drawing/2014/main" id="{073BFF94-91ED-4A97-9EE0-FFCD6500FB1D}"/>
              </a:ext>
            </a:extLst>
          </p:cNvPr>
          <p:cNvSpPr txBox="1"/>
          <p:nvPr/>
        </p:nvSpPr>
        <p:spPr>
          <a:xfrm>
            <a:off x="4537493" y="4019907"/>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Fig 18: Robot with closed eyes</a:t>
            </a:r>
          </a:p>
        </p:txBody>
      </p:sp>
      <p:sp>
        <p:nvSpPr>
          <p:cNvPr id="58" name="TextBox 57">
            <a:extLst>
              <a:ext uri="{FF2B5EF4-FFF2-40B4-BE49-F238E27FC236}">
                <a16:creationId xmlns:a16="http://schemas.microsoft.com/office/drawing/2014/main" id="{5E7BCEB7-7486-4D1C-9585-E5D1FD42CC82}"/>
              </a:ext>
            </a:extLst>
          </p:cNvPr>
          <p:cNvSpPr txBox="1"/>
          <p:nvPr/>
        </p:nvSpPr>
        <p:spPr>
          <a:xfrm>
            <a:off x="8347492" y="4019906"/>
            <a:ext cx="4166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Fig 19: Robot with mouth open</a:t>
            </a:r>
          </a:p>
        </p:txBody>
      </p:sp>
      <p:sp>
        <p:nvSpPr>
          <p:cNvPr id="11" name="TextBox 10">
            <a:extLst>
              <a:ext uri="{FF2B5EF4-FFF2-40B4-BE49-F238E27FC236}">
                <a16:creationId xmlns:a16="http://schemas.microsoft.com/office/drawing/2014/main" id="{E49632D9-0802-4F7C-9C95-043A91447F8F}"/>
              </a:ext>
            </a:extLst>
          </p:cNvPr>
          <p:cNvSpPr txBox="1"/>
          <p:nvPr/>
        </p:nvSpPr>
        <p:spPr>
          <a:xfrm>
            <a:off x="741872" y="5198853"/>
            <a:ext cx="10550104" cy="9925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50" dirty="0">
                <a:solidFill>
                  <a:schemeClr val="bg1"/>
                </a:solidFill>
              </a:rPr>
              <a:t>The above pictures show the testing phase of robot where the completed robot can be seen demonstrating different expressions. Fig 17 shows the robot with raised eyebrows and open eyes while Fig18 shows closed eyes. The last Fig 19 shows the robot with mouth open.</a:t>
            </a:r>
          </a:p>
        </p:txBody>
      </p:sp>
    </p:spTree>
    <p:extLst>
      <p:ext uri="{BB962C8B-B14F-4D97-AF65-F5344CB8AC3E}">
        <p14:creationId xmlns:p14="http://schemas.microsoft.com/office/powerpoint/2010/main" val="231065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981713-3B40-5D4E-9BFA-CD5AA317EC03}"/>
              </a:ext>
            </a:extLst>
          </p:cNvPr>
          <p:cNvSpPr>
            <a:spLocks noGrp="1"/>
          </p:cNvSpPr>
          <p:nvPr>
            <p:ph type="ctrTitle"/>
          </p:nvPr>
        </p:nvSpPr>
        <p:spPr>
          <a:xfrm>
            <a:off x="4449960" y="1507414"/>
            <a:ext cx="7295507" cy="3703320"/>
          </a:xfrm>
        </p:spPr>
        <p:txBody>
          <a:bodyPr anchor="ctr">
            <a:normAutofit/>
          </a:bodyPr>
          <a:lstStyle/>
          <a:p>
            <a:r>
              <a:rPr lang="en-US" sz="4800" dirty="0"/>
              <a:t>Thank You</a:t>
            </a:r>
          </a:p>
        </p:txBody>
      </p:sp>
      <p:sp>
        <p:nvSpPr>
          <p:cNvPr id="12" name="Rectangle 11">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6998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A2E8158-127B-1D45-A3CE-9AEBB38584CD}"/>
              </a:ext>
            </a:extLst>
          </p:cNvPr>
          <p:cNvSpPr>
            <a:spLocks noGrp="1"/>
          </p:cNvSpPr>
          <p:nvPr>
            <p:ph type="ctrTitle"/>
          </p:nvPr>
        </p:nvSpPr>
        <p:spPr>
          <a:xfrm>
            <a:off x="2156346" y="849745"/>
            <a:ext cx="5526993" cy="4745836"/>
          </a:xfrm>
        </p:spPr>
        <p:txBody>
          <a:bodyPr anchor="ctr">
            <a:normAutofit/>
          </a:bodyPr>
          <a:lstStyle/>
          <a:p>
            <a:r>
              <a:rPr lang="en-US" sz="6000" dirty="0">
                <a:solidFill>
                  <a:srgbClr val="FFFFFF"/>
                </a:solidFill>
              </a:rPr>
              <a:t>Design Phases</a:t>
            </a:r>
          </a:p>
        </p:txBody>
      </p:sp>
      <p:sp>
        <p:nvSpPr>
          <p:cNvPr id="14" name="Rectangle 1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0191B814-BBE6-C046-8E96-C6A4AA2269B9}"/>
              </a:ext>
            </a:extLst>
          </p:cNvPr>
          <p:cNvSpPr>
            <a:spLocks noGrp="1"/>
          </p:cNvSpPr>
          <p:nvPr>
            <p:ph type="subTitle" idx="1"/>
          </p:nvPr>
        </p:nvSpPr>
        <p:spPr>
          <a:xfrm>
            <a:off x="8317076" y="668740"/>
            <a:ext cx="3147043" cy="4926841"/>
          </a:xfrm>
        </p:spPr>
        <p:txBody>
          <a:bodyPr anchor="ctr">
            <a:normAutofit/>
          </a:bodyPr>
          <a:lstStyle/>
          <a:p>
            <a:r>
              <a:rPr lang="en-US" sz="4400" dirty="0">
                <a:solidFill>
                  <a:srgbClr val="FFFFFF"/>
                </a:solidFill>
              </a:rPr>
              <a:t>3D Printing</a:t>
            </a:r>
          </a:p>
        </p:txBody>
      </p:sp>
      <p:sp>
        <p:nvSpPr>
          <p:cNvPr id="16" name="Rectangle 15">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1914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AC81-F882-7949-BBCE-B1B3F1470959}"/>
              </a:ext>
            </a:extLst>
          </p:cNvPr>
          <p:cNvSpPr>
            <a:spLocks noGrp="1"/>
          </p:cNvSpPr>
          <p:nvPr>
            <p:ph type="title"/>
          </p:nvPr>
        </p:nvSpPr>
        <p:spPr/>
        <p:txBody>
          <a:bodyPr/>
          <a:lstStyle/>
          <a:p>
            <a:r>
              <a:rPr lang="en-US" dirty="0">
                <a:ea typeface="+mj-lt"/>
                <a:cs typeface="+mj-lt"/>
              </a:rPr>
              <a:t>PHASE-1 </a:t>
            </a:r>
          </a:p>
          <a:p>
            <a:r>
              <a:rPr lang="en-US" dirty="0"/>
              <a:t>Printing the robot parts</a:t>
            </a:r>
          </a:p>
        </p:txBody>
      </p:sp>
      <p:pic>
        <p:nvPicPr>
          <p:cNvPr id="4" name="Picture 4" descr="A picture containing indoor, computer, keyboard, desk&#10;&#10;Description generated with very high confidence">
            <a:extLst>
              <a:ext uri="{FF2B5EF4-FFF2-40B4-BE49-F238E27FC236}">
                <a16:creationId xmlns:a16="http://schemas.microsoft.com/office/drawing/2014/main" id="{12A623FD-E662-4A18-8CF3-98D4FD21771C}"/>
              </a:ext>
            </a:extLst>
          </p:cNvPr>
          <p:cNvPicPr>
            <a:picLocks noChangeAspect="1"/>
          </p:cNvPicPr>
          <p:nvPr/>
        </p:nvPicPr>
        <p:blipFill>
          <a:blip r:embed="rId2"/>
          <a:stretch>
            <a:fillRect/>
          </a:stretch>
        </p:blipFill>
        <p:spPr>
          <a:xfrm>
            <a:off x="730370" y="3073789"/>
            <a:ext cx="4362090" cy="3240836"/>
          </a:xfrm>
          <a:prstGeom prst="rect">
            <a:avLst/>
          </a:prstGeom>
        </p:spPr>
      </p:pic>
      <p:pic>
        <p:nvPicPr>
          <p:cNvPr id="6" name="Picture 6" descr="A picture containing indoor, electronics, table, computer&#10;&#10;Description generated with very high confidence">
            <a:extLst>
              <a:ext uri="{FF2B5EF4-FFF2-40B4-BE49-F238E27FC236}">
                <a16:creationId xmlns:a16="http://schemas.microsoft.com/office/drawing/2014/main" id="{E66B4BF2-5129-49B7-B279-40979CCE8972}"/>
              </a:ext>
            </a:extLst>
          </p:cNvPr>
          <p:cNvPicPr>
            <a:picLocks noChangeAspect="1"/>
          </p:cNvPicPr>
          <p:nvPr/>
        </p:nvPicPr>
        <p:blipFill>
          <a:blip r:embed="rId3"/>
          <a:stretch>
            <a:fillRect/>
          </a:stretch>
        </p:blipFill>
        <p:spPr>
          <a:xfrm>
            <a:off x="7355456" y="3073396"/>
            <a:ext cx="4382218" cy="3169735"/>
          </a:xfrm>
          <a:prstGeom prst="rect">
            <a:avLst/>
          </a:prstGeom>
        </p:spPr>
      </p:pic>
      <p:sp>
        <p:nvSpPr>
          <p:cNvPr id="8" name="TextBox 7">
            <a:extLst>
              <a:ext uri="{FF2B5EF4-FFF2-40B4-BE49-F238E27FC236}">
                <a16:creationId xmlns:a16="http://schemas.microsoft.com/office/drawing/2014/main" id="{6BB9B6AB-A5D2-41C1-B9AB-37F5C2B914D3}"/>
              </a:ext>
            </a:extLst>
          </p:cNvPr>
          <p:cNvSpPr txBox="1"/>
          <p:nvPr/>
        </p:nvSpPr>
        <p:spPr>
          <a:xfrm>
            <a:off x="1288212" y="63921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Fig1: 3D Printing of eyes</a:t>
            </a:r>
          </a:p>
        </p:txBody>
      </p:sp>
      <p:sp>
        <p:nvSpPr>
          <p:cNvPr id="9" name="TextBox 8">
            <a:extLst>
              <a:ext uri="{FF2B5EF4-FFF2-40B4-BE49-F238E27FC236}">
                <a16:creationId xmlns:a16="http://schemas.microsoft.com/office/drawing/2014/main" id="{0790832E-0003-4B33-83CE-95EDE12BAAA5}"/>
              </a:ext>
            </a:extLst>
          </p:cNvPr>
          <p:cNvSpPr txBox="1"/>
          <p:nvPr/>
        </p:nvSpPr>
        <p:spPr>
          <a:xfrm>
            <a:off x="8318740" y="63059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Fig2: 3D Printing of lips</a:t>
            </a:r>
          </a:p>
        </p:txBody>
      </p:sp>
      <p:sp>
        <p:nvSpPr>
          <p:cNvPr id="10" name="TextBox 9">
            <a:extLst>
              <a:ext uri="{FF2B5EF4-FFF2-40B4-BE49-F238E27FC236}">
                <a16:creationId xmlns:a16="http://schemas.microsoft.com/office/drawing/2014/main" id="{27441645-388A-4543-9004-627ECC059E79}"/>
              </a:ext>
            </a:extLst>
          </p:cNvPr>
          <p:cNvSpPr txBox="1"/>
          <p:nvPr/>
        </p:nvSpPr>
        <p:spPr>
          <a:xfrm>
            <a:off x="726596" y="2078067"/>
            <a:ext cx="39652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first part of this phase began with printing robot eyes using </a:t>
            </a:r>
            <a:r>
              <a:rPr lang="en-US" b="1" dirty="0">
                <a:ea typeface="+mn-lt"/>
                <a:cs typeface="+mn-lt"/>
              </a:rPr>
              <a:t>Prusa i3 MK2</a:t>
            </a:r>
            <a:r>
              <a:rPr lang="en-US" dirty="0">
                <a:ea typeface="+mn-lt"/>
                <a:cs typeface="+mn-lt"/>
              </a:rPr>
              <a:t> printer</a:t>
            </a:r>
            <a:endParaRPr lang="en-US" dirty="0"/>
          </a:p>
        </p:txBody>
      </p:sp>
      <p:sp>
        <p:nvSpPr>
          <p:cNvPr id="11" name="TextBox 10">
            <a:extLst>
              <a:ext uri="{FF2B5EF4-FFF2-40B4-BE49-F238E27FC236}">
                <a16:creationId xmlns:a16="http://schemas.microsoft.com/office/drawing/2014/main" id="{CA4A590B-5D9A-4993-B383-2AB57CD1BC0D}"/>
              </a:ext>
            </a:extLst>
          </p:cNvPr>
          <p:cNvSpPr txBox="1"/>
          <p:nvPr/>
        </p:nvSpPr>
        <p:spPr>
          <a:xfrm>
            <a:off x="7284469" y="2078067"/>
            <a:ext cx="41809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further printing of parts continued in the same way.  Below is the picture of robot lips being printed using same printer</a:t>
            </a:r>
          </a:p>
        </p:txBody>
      </p:sp>
    </p:spTree>
    <p:extLst>
      <p:ext uri="{BB962C8B-B14F-4D97-AF65-F5344CB8AC3E}">
        <p14:creationId xmlns:p14="http://schemas.microsoft.com/office/powerpoint/2010/main" val="294310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remote, black, sitting&#10;&#10;Description generated with very high confidence">
            <a:extLst>
              <a:ext uri="{FF2B5EF4-FFF2-40B4-BE49-F238E27FC236}">
                <a16:creationId xmlns:a16="http://schemas.microsoft.com/office/drawing/2014/main" id="{F1B2239A-2329-4DC8-A73C-8C4099172CD5}"/>
              </a:ext>
            </a:extLst>
          </p:cNvPr>
          <p:cNvPicPr>
            <a:picLocks noGrp="1" noChangeAspect="1"/>
          </p:cNvPicPr>
          <p:nvPr>
            <p:ph idx="1"/>
          </p:nvPr>
        </p:nvPicPr>
        <p:blipFill>
          <a:blip r:embed="rId2"/>
          <a:stretch>
            <a:fillRect/>
          </a:stretch>
        </p:blipFill>
        <p:spPr>
          <a:xfrm>
            <a:off x="1363261" y="932646"/>
            <a:ext cx="6053433" cy="5030386"/>
          </a:xfrm>
          <a:prstGeom prst="rect">
            <a:avLst/>
          </a:prstGeom>
        </p:spPr>
      </p:pic>
      <p:sp>
        <p:nvSpPr>
          <p:cNvPr id="19" name="Rectangle 1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01B707-AFD0-443C-988E-41046594A462}"/>
              </a:ext>
            </a:extLst>
          </p:cNvPr>
          <p:cNvSpPr>
            <a:spLocks noGrp="1"/>
          </p:cNvSpPr>
          <p:nvPr>
            <p:ph type="title"/>
          </p:nvPr>
        </p:nvSpPr>
        <p:spPr>
          <a:xfrm>
            <a:off x="8139953" y="1419225"/>
            <a:ext cx="3478306" cy="4055567"/>
          </a:xfrm>
        </p:spPr>
        <p:txBody>
          <a:bodyPr vert="horz" lIns="91440" tIns="45720" rIns="91440" bIns="45720" rtlCol="0" anchor="b">
            <a:normAutofit/>
          </a:bodyPr>
          <a:lstStyle/>
          <a:p>
            <a:r>
              <a:rPr lang="en-US" sz="3600" dirty="0">
                <a:solidFill>
                  <a:srgbClr val="FFFFFF"/>
                </a:solidFill>
              </a:rPr>
              <a:t>All Parts of the robot printed using </a:t>
            </a:r>
            <a:r>
              <a:rPr lang="en-US" sz="3600" b="1" dirty="0"/>
              <a:t>Prusa i3 MK2 </a:t>
            </a:r>
            <a:r>
              <a:rPr lang="en-US" sz="3600" dirty="0"/>
              <a:t>3-D printer</a:t>
            </a:r>
            <a:endParaRPr lang="en-US" sz="3600" dirty="0">
              <a:solidFill>
                <a:srgbClr val="FFFFFF"/>
              </a:solidFill>
            </a:endParaRPr>
          </a:p>
        </p:txBody>
      </p:sp>
      <p:sp>
        <p:nvSpPr>
          <p:cNvPr id="6" name="TextBox 5">
            <a:extLst>
              <a:ext uri="{FF2B5EF4-FFF2-40B4-BE49-F238E27FC236}">
                <a16:creationId xmlns:a16="http://schemas.microsoft.com/office/drawing/2014/main" id="{22E59B48-52AA-4747-9607-0B432EA8F649}"/>
              </a:ext>
            </a:extLst>
          </p:cNvPr>
          <p:cNvSpPr txBox="1"/>
          <p:nvPr/>
        </p:nvSpPr>
        <p:spPr>
          <a:xfrm>
            <a:off x="1877684" y="6047118"/>
            <a:ext cx="5359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Fig3: All robot parts - eyes, nose, lips, base, head etc.</a:t>
            </a:r>
          </a:p>
        </p:txBody>
      </p:sp>
    </p:spTree>
    <p:extLst>
      <p:ext uri="{BB962C8B-B14F-4D97-AF65-F5344CB8AC3E}">
        <p14:creationId xmlns:p14="http://schemas.microsoft.com/office/powerpoint/2010/main" val="404784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A2E8158-127B-1D45-A3CE-9AEBB38584CD}"/>
              </a:ext>
            </a:extLst>
          </p:cNvPr>
          <p:cNvSpPr>
            <a:spLocks noGrp="1"/>
          </p:cNvSpPr>
          <p:nvPr>
            <p:ph type="ctrTitle"/>
          </p:nvPr>
        </p:nvSpPr>
        <p:spPr>
          <a:xfrm>
            <a:off x="2156346" y="849745"/>
            <a:ext cx="5526993" cy="4745836"/>
          </a:xfrm>
        </p:spPr>
        <p:txBody>
          <a:bodyPr anchor="ctr">
            <a:normAutofit/>
          </a:bodyPr>
          <a:lstStyle/>
          <a:p>
            <a:r>
              <a:rPr lang="en-US" sz="6000" dirty="0">
                <a:solidFill>
                  <a:srgbClr val="FFFFFF"/>
                </a:solidFill>
              </a:rPr>
              <a:t>Design Phases</a:t>
            </a:r>
          </a:p>
        </p:txBody>
      </p:sp>
      <p:sp>
        <p:nvSpPr>
          <p:cNvPr id="14" name="Rectangle 1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0191B814-BBE6-C046-8E96-C6A4AA2269B9}"/>
              </a:ext>
            </a:extLst>
          </p:cNvPr>
          <p:cNvSpPr>
            <a:spLocks noGrp="1"/>
          </p:cNvSpPr>
          <p:nvPr>
            <p:ph type="subTitle" idx="1"/>
          </p:nvPr>
        </p:nvSpPr>
        <p:spPr>
          <a:xfrm>
            <a:off x="8223473" y="668740"/>
            <a:ext cx="3428391" cy="4926841"/>
          </a:xfrm>
        </p:spPr>
        <p:txBody>
          <a:bodyPr anchor="ctr">
            <a:normAutofit/>
          </a:bodyPr>
          <a:lstStyle/>
          <a:p>
            <a:r>
              <a:rPr lang="en-US" sz="4400" dirty="0">
                <a:solidFill>
                  <a:srgbClr val="FFFFFF"/>
                </a:solidFill>
              </a:rPr>
              <a:t>Parts Assembling</a:t>
            </a:r>
          </a:p>
        </p:txBody>
      </p:sp>
      <p:sp>
        <p:nvSpPr>
          <p:cNvPr id="16" name="Rectangle 15">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4149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AC81-F882-7949-BBCE-B1B3F1470959}"/>
              </a:ext>
            </a:extLst>
          </p:cNvPr>
          <p:cNvSpPr>
            <a:spLocks noGrp="1"/>
          </p:cNvSpPr>
          <p:nvPr>
            <p:ph type="title"/>
          </p:nvPr>
        </p:nvSpPr>
        <p:spPr>
          <a:xfrm>
            <a:off x="581192" y="1004080"/>
            <a:ext cx="11029616" cy="1013800"/>
          </a:xfrm>
        </p:spPr>
        <p:txBody>
          <a:bodyPr/>
          <a:lstStyle/>
          <a:p>
            <a:r>
              <a:rPr lang="en-US" dirty="0"/>
              <a:t>PHASE-II</a:t>
            </a:r>
            <a:endParaRPr lang="en-US" dirty="0">
              <a:ea typeface="+mj-lt"/>
              <a:cs typeface="+mj-lt"/>
            </a:endParaRPr>
          </a:p>
          <a:p>
            <a:r>
              <a:rPr lang="en-US" dirty="0">
                <a:ea typeface="+mj-lt"/>
                <a:cs typeface="+mj-lt"/>
              </a:rPr>
              <a:t>Assembling THE ROBOT PARTS</a:t>
            </a:r>
          </a:p>
          <a:p>
            <a:endParaRPr lang="en-US" dirty="0"/>
          </a:p>
        </p:txBody>
      </p:sp>
      <p:pic>
        <p:nvPicPr>
          <p:cNvPr id="4" name="Picture 4" descr="A picture containing indoor, room, white&#10;&#10;Description generated with very high confidence">
            <a:extLst>
              <a:ext uri="{FF2B5EF4-FFF2-40B4-BE49-F238E27FC236}">
                <a16:creationId xmlns:a16="http://schemas.microsoft.com/office/drawing/2014/main" id="{E5F64BDA-07F2-485B-B6B0-55B37D195BBD}"/>
              </a:ext>
            </a:extLst>
          </p:cNvPr>
          <p:cNvPicPr>
            <a:picLocks noGrp="1" noChangeAspect="1"/>
          </p:cNvPicPr>
          <p:nvPr>
            <p:ph idx="1"/>
          </p:nvPr>
        </p:nvPicPr>
        <p:blipFill>
          <a:blip r:embed="rId2"/>
          <a:stretch>
            <a:fillRect/>
          </a:stretch>
        </p:blipFill>
        <p:spPr>
          <a:xfrm>
            <a:off x="587315" y="3051152"/>
            <a:ext cx="3886200" cy="2914650"/>
          </a:xfrm>
        </p:spPr>
      </p:pic>
      <p:sp>
        <p:nvSpPr>
          <p:cNvPr id="7" name="TextBox 6">
            <a:extLst>
              <a:ext uri="{FF2B5EF4-FFF2-40B4-BE49-F238E27FC236}">
                <a16:creationId xmlns:a16="http://schemas.microsoft.com/office/drawing/2014/main" id="{1354F51F-FF98-4FA7-9DDB-D4A69BFB8D07}"/>
              </a:ext>
            </a:extLst>
          </p:cNvPr>
          <p:cNvSpPr txBox="1"/>
          <p:nvPr/>
        </p:nvSpPr>
        <p:spPr>
          <a:xfrm>
            <a:off x="554068" y="1848029"/>
            <a:ext cx="3965275"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dirty="0"/>
              <a:t>1. Aggregation of the central part of the head integrating and fitting servos to the head and eyebrows of the robot</a:t>
            </a:r>
          </a:p>
        </p:txBody>
      </p:sp>
      <p:sp>
        <p:nvSpPr>
          <p:cNvPr id="9" name="TextBox 8">
            <a:extLst>
              <a:ext uri="{FF2B5EF4-FFF2-40B4-BE49-F238E27FC236}">
                <a16:creationId xmlns:a16="http://schemas.microsoft.com/office/drawing/2014/main" id="{9A77C514-B968-483B-B4E3-E23360492798}"/>
              </a:ext>
            </a:extLst>
          </p:cNvPr>
          <p:cNvSpPr txBox="1"/>
          <p:nvPr/>
        </p:nvSpPr>
        <p:spPr>
          <a:xfrm>
            <a:off x="1158816" y="59752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Fig4: Fitting servo motors</a:t>
            </a:r>
          </a:p>
        </p:txBody>
      </p:sp>
      <p:pic>
        <p:nvPicPr>
          <p:cNvPr id="10" name="Picture 10" descr="A close up of a cluttered table&#10;&#10;Description generated with high confidence">
            <a:extLst>
              <a:ext uri="{FF2B5EF4-FFF2-40B4-BE49-F238E27FC236}">
                <a16:creationId xmlns:a16="http://schemas.microsoft.com/office/drawing/2014/main" id="{7BAC68B6-5EE7-4127-85D2-2DC094FCDB47}"/>
              </a:ext>
            </a:extLst>
          </p:cNvPr>
          <p:cNvPicPr>
            <a:picLocks noChangeAspect="1"/>
          </p:cNvPicPr>
          <p:nvPr/>
        </p:nvPicPr>
        <p:blipFill>
          <a:blip r:embed="rId3"/>
          <a:stretch>
            <a:fillRect/>
          </a:stretch>
        </p:blipFill>
        <p:spPr>
          <a:xfrm>
            <a:off x="7119308" y="3098051"/>
            <a:ext cx="3919985" cy="2904766"/>
          </a:xfrm>
          <a:prstGeom prst="rect">
            <a:avLst/>
          </a:prstGeom>
        </p:spPr>
      </p:pic>
      <p:sp>
        <p:nvSpPr>
          <p:cNvPr id="12" name="TextBox 11">
            <a:extLst>
              <a:ext uri="{FF2B5EF4-FFF2-40B4-BE49-F238E27FC236}">
                <a16:creationId xmlns:a16="http://schemas.microsoft.com/office/drawing/2014/main" id="{7F2D8D2A-DC13-4B9F-8CB6-A5DF528F86AF}"/>
              </a:ext>
            </a:extLst>
          </p:cNvPr>
          <p:cNvSpPr txBox="1"/>
          <p:nvPr/>
        </p:nvSpPr>
        <p:spPr>
          <a:xfrm>
            <a:off x="7125419" y="1848928"/>
            <a:ext cx="415218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dirty="0">
                <a:solidFill>
                  <a:srgbClr val="000000"/>
                </a:solidFill>
                <a:latin typeface="Gill Sans MT"/>
                <a:cs typeface="Calibri"/>
              </a:rPr>
              <a:t>2. Picture showing assembly of the parts: Eyeballs, </a:t>
            </a:r>
            <a:r>
              <a:rPr lang="en-US" sz="1900" dirty="0">
                <a:ea typeface="+mn-lt"/>
                <a:cs typeface="+mn-lt"/>
              </a:rPr>
              <a:t>Neck Mount</a:t>
            </a:r>
            <a:r>
              <a:rPr lang="en-US" sz="1900" dirty="0">
                <a:solidFill>
                  <a:srgbClr val="000000"/>
                </a:solidFill>
                <a:latin typeface="Gill Sans MT"/>
                <a:cs typeface="Calibri"/>
              </a:rPr>
              <a:t>, Eye lids Upper</a:t>
            </a:r>
            <a:r>
              <a:rPr lang="en-US" sz="1900" dirty="0">
                <a:ea typeface="+mn-lt"/>
                <a:cs typeface="+mn-lt"/>
              </a:rPr>
              <a:t> jaw,</a:t>
            </a:r>
            <a:r>
              <a:rPr lang="en-US" sz="1900" dirty="0">
                <a:solidFill>
                  <a:srgbClr val="000000"/>
                </a:solidFill>
                <a:latin typeface="Gill Sans MT"/>
                <a:cs typeface="Calibri"/>
              </a:rPr>
              <a:t> and H-bridge. This was done after integration of head</a:t>
            </a:r>
            <a:endParaRPr lang="en-US" sz="1900" dirty="0"/>
          </a:p>
        </p:txBody>
      </p:sp>
      <p:sp>
        <p:nvSpPr>
          <p:cNvPr id="13" name="TextBox 12">
            <a:extLst>
              <a:ext uri="{FF2B5EF4-FFF2-40B4-BE49-F238E27FC236}">
                <a16:creationId xmlns:a16="http://schemas.microsoft.com/office/drawing/2014/main" id="{C1BE591D-2858-40EA-99D9-449C8E03799D}"/>
              </a:ext>
            </a:extLst>
          </p:cNvPr>
          <p:cNvSpPr txBox="1"/>
          <p:nvPr/>
        </p:nvSpPr>
        <p:spPr>
          <a:xfrm>
            <a:off x="7125419" y="6018363"/>
            <a:ext cx="42240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Fig5:  Assembling eyeballs, eye lids, neck, jaw and H-bridge</a:t>
            </a:r>
          </a:p>
        </p:txBody>
      </p:sp>
    </p:spTree>
    <p:extLst>
      <p:ext uri="{BB962C8B-B14F-4D97-AF65-F5344CB8AC3E}">
        <p14:creationId xmlns:p14="http://schemas.microsoft.com/office/powerpoint/2010/main" val="232706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E7CA-421E-4ECF-A235-A644D845CC42}"/>
              </a:ext>
            </a:extLst>
          </p:cNvPr>
          <p:cNvSpPr>
            <a:spLocks noGrp="1"/>
          </p:cNvSpPr>
          <p:nvPr>
            <p:ph type="title"/>
          </p:nvPr>
        </p:nvSpPr>
        <p:spPr>
          <a:xfrm>
            <a:off x="581192" y="845930"/>
            <a:ext cx="11029616" cy="1013800"/>
          </a:xfrm>
        </p:spPr>
        <p:txBody>
          <a:bodyPr/>
          <a:lstStyle/>
          <a:p>
            <a:r>
              <a:rPr lang="en-US" dirty="0"/>
              <a:t>ASSEMBLING THE ROBOT PARTS</a:t>
            </a:r>
            <a:endParaRPr lang="en-US" dirty="0">
              <a:ea typeface="+mj-lt"/>
              <a:cs typeface="+mj-lt"/>
            </a:endParaRPr>
          </a:p>
          <a:p>
            <a:endParaRPr lang="en-US" dirty="0"/>
          </a:p>
        </p:txBody>
      </p:sp>
      <p:pic>
        <p:nvPicPr>
          <p:cNvPr id="4" name="Picture 4" descr="A picture containing computer, table, white, room&#10;&#10;Description generated with very high confidence">
            <a:extLst>
              <a:ext uri="{FF2B5EF4-FFF2-40B4-BE49-F238E27FC236}">
                <a16:creationId xmlns:a16="http://schemas.microsoft.com/office/drawing/2014/main" id="{EA77ADD6-B347-4B0E-9E01-AC1307B04DC2}"/>
              </a:ext>
            </a:extLst>
          </p:cNvPr>
          <p:cNvPicPr>
            <a:picLocks noGrp="1" noChangeAspect="1"/>
          </p:cNvPicPr>
          <p:nvPr>
            <p:ph idx="1"/>
          </p:nvPr>
        </p:nvPicPr>
        <p:blipFill>
          <a:blip r:embed="rId2"/>
          <a:stretch>
            <a:fillRect/>
          </a:stretch>
        </p:blipFill>
        <p:spPr>
          <a:xfrm>
            <a:off x="582282" y="3320640"/>
            <a:ext cx="4011282" cy="2677602"/>
          </a:xfrm>
        </p:spPr>
      </p:pic>
      <p:pic>
        <p:nvPicPr>
          <p:cNvPr id="6" name="Picture 6" descr="A picture containing cable, table, cat, computer&#10;&#10;Description generated with very high confidence">
            <a:extLst>
              <a:ext uri="{FF2B5EF4-FFF2-40B4-BE49-F238E27FC236}">
                <a16:creationId xmlns:a16="http://schemas.microsoft.com/office/drawing/2014/main" id="{8600A731-7CCC-4C5E-88D1-7BB6EA38B4AD}"/>
              </a:ext>
            </a:extLst>
          </p:cNvPr>
          <p:cNvPicPr>
            <a:picLocks noChangeAspect="1"/>
          </p:cNvPicPr>
          <p:nvPr/>
        </p:nvPicPr>
        <p:blipFill>
          <a:blip r:embed="rId3"/>
          <a:stretch>
            <a:fillRect/>
          </a:stretch>
        </p:blipFill>
        <p:spPr>
          <a:xfrm>
            <a:off x="7166574" y="3309938"/>
            <a:ext cx="4127380" cy="2682274"/>
          </a:xfrm>
          <a:prstGeom prst="rect">
            <a:avLst/>
          </a:prstGeom>
        </p:spPr>
      </p:pic>
      <p:sp>
        <p:nvSpPr>
          <p:cNvPr id="11" name="TextBox 10">
            <a:extLst>
              <a:ext uri="{FF2B5EF4-FFF2-40B4-BE49-F238E27FC236}">
                <a16:creationId xmlns:a16="http://schemas.microsoft.com/office/drawing/2014/main" id="{E53BF217-B5EE-417E-87A3-27B51CB9D2E3}"/>
              </a:ext>
            </a:extLst>
          </p:cNvPr>
          <p:cNvSpPr txBox="1"/>
          <p:nvPr/>
        </p:nvSpPr>
        <p:spPr>
          <a:xfrm>
            <a:off x="582822" y="1848029"/>
            <a:ext cx="393652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3. Top view of the robot head showing assembly of servo motors for controlling opening and closing of eyes and for control of the eyeball motion vertically</a:t>
            </a:r>
          </a:p>
        </p:txBody>
      </p:sp>
      <p:sp>
        <p:nvSpPr>
          <p:cNvPr id="13" name="TextBox 12">
            <a:extLst>
              <a:ext uri="{FF2B5EF4-FFF2-40B4-BE49-F238E27FC236}">
                <a16:creationId xmlns:a16="http://schemas.microsoft.com/office/drawing/2014/main" id="{4EEDC973-7E29-413B-ACE4-9C61B85E422B}"/>
              </a:ext>
            </a:extLst>
          </p:cNvPr>
          <p:cNvSpPr txBox="1"/>
          <p:nvPr/>
        </p:nvSpPr>
        <p:spPr>
          <a:xfrm>
            <a:off x="785005" y="6047118"/>
            <a:ext cx="37352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Fig6: Top view to show for eye motion control</a:t>
            </a:r>
          </a:p>
        </p:txBody>
      </p:sp>
      <p:sp>
        <p:nvSpPr>
          <p:cNvPr id="14" name="TextBox 13">
            <a:extLst>
              <a:ext uri="{FF2B5EF4-FFF2-40B4-BE49-F238E27FC236}">
                <a16:creationId xmlns:a16="http://schemas.microsoft.com/office/drawing/2014/main" id="{D1A81C08-2BCF-4DBF-97AC-1EAFA5594DEF}"/>
              </a:ext>
            </a:extLst>
          </p:cNvPr>
          <p:cNvSpPr txBox="1"/>
          <p:nvPr/>
        </p:nvSpPr>
        <p:spPr>
          <a:xfrm>
            <a:off x="7167652" y="2121198"/>
            <a:ext cx="39365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4. This is the front view of the assembled servo motors integrated for controlling the motion of the lips</a:t>
            </a:r>
          </a:p>
        </p:txBody>
      </p:sp>
      <p:sp>
        <p:nvSpPr>
          <p:cNvPr id="15" name="TextBox 14">
            <a:extLst>
              <a:ext uri="{FF2B5EF4-FFF2-40B4-BE49-F238E27FC236}">
                <a16:creationId xmlns:a16="http://schemas.microsoft.com/office/drawing/2014/main" id="{59BB78D8-3BB5-4F5D-8CBD-495C5271E0CB}"/>
              </a:ext>
            </a:extLst>
          </p:cNvPr>
          <p:cNvSpPr txBox="1"/>
          <p:nvPr/>
        </p:nvSpPr>
        <p:spPr>
          <a:xfrm>
            <a:off x="7269193" y="6003985"/>
            <a:ext cx="37352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Fig7: Front view of servo integration for lip movement</a:t>
            </a:r>
          </a:p>
        </p:txBody>
      </p:sp>
    </p:spTree>
    <p:extLst>
      <p:ext uri="{BB962C8B-B14F-4D97-AF65-F5344CB8AC3E}">
        <p14:creationId xmlns:p14="http://schemas.microsoft.com/office/powerpoint/2010/main" val="2128550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A874-8237-4A80-9CB9-C27A076E0080}"/>
              </a:ext>
            </a:extLst>
          </p:cNvPr>
          <p:cNvSpPr>
            <a:spLocks noGrp="1"/>
          </p:cNvSpPr>
          <p:nvPr>
            <p:ph type="title"/>
          </p:nvPr>
        </p:nvSpPr>
        <p:spPr>
          <a:xfrm>
            <a:off x="581192" y="845930"/>
            <a:ext cx="11029616" cy="1013800"/>
          </a:xfrm>
        </p:spPr>
        <p:txBody>
          <a:bodyPr/>
          <a:lstStyle/>
          <a:p>
            <a:r>
              <a:rPr lang="en-US" dirty="0"/>
              <a:t>ASSEMBLING THE ROBOT PARTS</a:t>
            </a:r>
            <a:endParaRPr lang="en-US" dirty="0">
              <a:ea typeface="+mj-lt"/>
              <a:cs typeface="+mj-lt"/>
            </a:endParaRPr>
          </a:p>
          <a:p>
            <a:endParaRPr lang="en-US" dirty="0"/>
          </a:p>
        </p:txBody>
      </p:sp>
      <p:pic>
        <p:nvPicPr>
          <p:cNvPr id="4" name="Picture 4" descr="A picture containing table, man, sitting, woman&#10;&#10;Description generated with very high confidence">
            <a:extLst>
              <a:ext uri="{FF2B5EF4-FFF2-40B4-BE49-F238E27FC236}">
                <a16:creationId xmlns:a16="http://schemas.microsoft.com/office/drawing/2014/main" id="{22DF6C85-3BA4-4B43-8F59-B281CBECEA3D}"/>
              </a:ext>
            </a:extLst>
          </p:cNvPr>
          <p:cNvPicPr>
            <a:picLocks noChangeAspect="1"/>
          </p:cNvPicPr>
          <p:nvPr/>
        </p:nvPicPr>
        <p:blipFill>
          <a:blip r:embed="rId2"/>
          <a:stretch>
            <a:fillRect/>
          </a:stretch>
        </p:blipFill>
        <p:spPr>
          <a:xfrm>
            <a:off x="711141" y="3263302"/>
            <a:ext cx="3667304" cy="2890568"/>
          </a:xfrm>
          <a:prstGeom prst="rect">
            <a:avLst/>
          </a:prstGeom>
        </p:spPr>
      </p:pic>
      <p:pic>
        <p:nvPicPr>
          <p:cNvPr id="6" name="Picture 6" descr="A close up of a cluttered table&#10;&#10;Description generated with high confidence">
            <a:extLst>
              <a:ext uri="{FF2B5EF4-FFF2-40B4-BE49-F238E27FC236}">
                <a16:creationId xmlns:a16="http://schemas.microsoft.com/office/drawing/2014/main" id="{5BF44C72-47FB-40B7-A56E-8365ACC7867F}"/>
              </a:ext>
            </a:extLst>
          </p:cNvPr>
          <p:cNvPicPr>
            <a:picLocks noChangeAspect="1"/>
          </p:cNvPicPr>
          <p:nvPr/>
        </p:nvPicPr>
        <p:blipFill>
          <a:blip r:embed="rId3"/>
          <a:stretch>
            <a:fillRect/>
          </a:stretch>
        </p:blipFill>
        <p:spPr>
          <a:xfrm>
            <a:off x="7172774" y="3267074"/>
            <a:ext cx="3856187" cy="2868642"/>
          </a:xfrm>
          <a:prstGeom prst="rect">
            <a:avLst/>
          </a:prstGeom>
        </p:spPr>
      </p:pic>
      <p:sp>
        <p:nvSpPr>
          <p:cNvPr id="3" name="TextBox 2">
            <a:extLst>
              <a:ext uri="{FF2B5EF4-FFF2-40B4-BE49-F238E27FC236}">
                <a16:creationId xmlns:a16="http://schemas.microsoft.com/office/drawing/2014/main" id="{A5048212-18F8-45EE-83C9-38B757DADA55}"/>
              </a:ext>
            </a:extLst>
          </p:cNvPr>
          <p:cNvSpPr txBox="1"/>
          <p:nvPr/>
        </p:nvSpPr>
        <p:spPr>
          <a:xfrm>
            <a:off x="582822" y="1848029"/>
            <a:ext cx="438221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5. This shows the creation of robot base where 1501MG servos are mounted. The connection has been made from base to neck using threaded rods to control head movement</a:t>
            </a:r>
          </a:p>
        </p:txBody>
      </p:sp>
      <p:sp>
        <p:nvSpPr>
          <p:cNvPr id="8" name="TextBox 7">
            <a:extLst>
              <a:ext uri="{FF2B5EF4-FFF2-40B4-BE49-F238E27FC236}">
                <a16:creationId xmlns:a16="http://schemas.microsoft.com/office/drawing/2014/main" id="{CD2630CF-0832-4A89-AC1C-ECA7BE949639}"/>
              </a:ext>
            </a:extLst>
          </p:cNvPr>
          <p:cNvSpPr txBox="1"/>
          <p:nvPr/>
        </p:nvSpPr>
        <p:spPr>
          <a:xfrm>
            <a:off x="684363" y="6147759"/>
            <a:ext cx="3735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8: Robot neck mounted on base</a:t>
            </a:r>
          </a:p>
        </p:txBody>
      </p:sp>
      <p:sp>
        <p:nvSpPr>
          <p:cNvPr id="9" name="TextBox 8">
            <a:extLst>
              <a:ext uri="{FF2B5EF4-FFF2-40B4-BE49-F238E27FC236}">
                <a16:creationId xmlns:a16="http://schemas.microsoft.com/office/drawing/2014/main" id="{8F6F1B02-B4AE-4F23-B4FC-38150956EAA2}"/>
              </a:ext>
            </a:extLst>
          </p:cNvPr>
          <p:cNvSpPr txBox="1"/>
          <p:nvPr/>
        </p:nvSpPr>
        <p:spPr>
          <a:xfrm>
            <a:off x="7167652" y="2034934"/>
            <a:ext cx="41809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6. Connection of brass rods with servo arms to the robot eyelids and eyeballs to monitor control</a:t>
            </a:r>
          </a:p>
        </p:txBody>
      </p:sp>
      <p:sp>
        <p:nvSpPr>
          <p:cNvPr id="10" name="TextBox 9">
            <a:extLst>
              <a:ext uri="{FF2B5EF4-FFF2-40B4-BE49-F238E27FC236}">
                <a16:creationId xmlns:a16="http://schemas.microsoft.com/office/drawing/2014/main" id="{CF0D1C31-3AAE-4B55-8CF6-020612C4F113}"/>
              </a:ext>
            </a:extLst>
          </p:cNvPr>
          <p:cNvSpPr txBox="1"/>
          <p:nvPr/>
        </p:nvSpPr>
        <p:spPr>
          <a:xfrm>
            <a:off x="6996023" y="6147758"/>
            <a:ext cx="474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9: Brass rod connection with servo arms</a:t>
            </a:r>
          </a:p>
        </p:txBody>
      </p:sp>
    </p:spTree>
    <p:extLst>
      <p:ext uri="{BB962C8B-B14F-4D97-AF65-F5344CB8AC3E}">
        <p14:creationId xmlns:p14="http://schemas.microsoft.com/office/powerpoint/2010/main" val="45389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2">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8">
            <a:extLst>
              <a:ext uri="{FF2B5EF4-FFF2-40B4-BE49-F238E27FC236}">
                <a16:creationId xmlns:a16="http://schemas.microsoft.com/office/drawing/2014/main" id="{4C4781CD-2916-4E58-BFF9-3A9C7F78B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indoor, table, sitting, bowl&#10;&#10;Description generated with very high confidence">
            <a:extLst>
              <a:ext uri="{FF2B5EF4-FFF2-40B4-BE49-F238E27FC236}">
                <a16:creationId xmlns:a16="http://schemas.microsoft.com/office/drawing/2014/main" id="{187F43AF-FDC9-468B-A2DE-C41422A389CC}"/>
              </a:ext>
            </a:extLst>
          </p:cNvPr>
          <p:cNvPicPr>
            <a:picLocks noChangeAspect="1"/>
          </p:cNvPicPr>
          <p:nvPr/>
        </p:nvPicPr>
        <p:blipFill rotWithShape="1">
          <a:blip r:embed="rId2"/>
          <a:srcRect b="23388"/>
          <a:stretch/>
        </p:blipFill>
        <p:spPr>
          <a:xfrm>
            <a:off x="446532" y="641102"/>
            <a:ext cx="7497731" cy="2933941"/>
          </a:xfrm>
          <a:prstGeom prst="rect">
            <a:avLst/>
          </a:prstGeom>
        </p:spPr>
      </p:pic>
      <p:grpSp>
        <p:nvGrpSpPr>
          <p:cNvPr id="29" name="Group 20">
            <a:extLst>
              <a:ext uri="{FF2B5EF4-FFF2-40B4-BE49-F238E27FC236}">
                <a16:creationId xmlns:a16="http://schemas.microsoft.com/office/drawing/2014/main" id="{C836AED1-C942-4F72-93CC-F00997341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5936922"/>
            <a:chOff x="446534" y="453643"/>
            <a:chExt cx="11298933" cy="5936922"/>
          </a:xfrm>
        </p:grpSpPr>
        <p:sp>
          <p:nvSpPr>
            <p:cNvPr id="22" name="Rectangle 21">
              <a:extLst>
                <a:ext uri="{FF2B5EF4-FFF2-40B4-BE49-F238E27FC236}">
                  <a16:creationId xmlns:a16="http://schemas.microsoft.com/office/drawing/2014/main" id="{F8437770-82BA-46B7-B7A9-92A14568A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199467"/>
              <a:ext cx="7497730"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2">
              <a:extLst>
                <a:ext uri="{FF2B5EF4-FFF2-40B4-BE49-F238E27FC236}">
                  <a16:creationId xmlns:a16="http://schemas.microsoft.com/office/drawing/2014/main" id="{837698C1-E0AF-46C4-BBE1-360DA4C0F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6DBCCE1-FEB3-469F-804E-3BC9AF6F3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4">
              <a:extLst>
                <a:ext uri="{FF2B5EF4-FFF2-40B4-BE49-F238E27FC236}">
                  <a16:creationId xmlns:a16="http://schemas.microsoft.com/office/drawing/2014/main" id="{C110D3CB-F93D-4E8C-95D2-463D6914A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865F72-1CF8-4263-9A8B-C24E36155954}"/>
              </a:ext>
            </a:extLst>
          </p:cNvPr>
          <p:cNvSpPr>
            <a:spLocks noGrp="1"/>
          </p:cNvSpPr>
          <p:nvPr>
            <p:ph type="title"/>
          </p:nvPr>
        </p:nvSpPr>
        <p:spPr>
          <a:xfrm>
            <a:off x="581192" y="4374776"/>
            <a:ext cx="7228412" cy="1690406"/>
          </a:xfrm>
        </p:spPr>
        <p:txBody>
          <a:bodyPr vert="horz" lIns="91440" tIns="45720" rIns="91440" bIns="45720" rtlCol="0" anchor="b">
            <a:noAutofit/>
          </a:bodyPr>
          <a:lstStyle/>
          <a:p>
            <a:r>
              <a:rPr lang="en-US" sz="2000" cap="none" dirty="0">
                <a:latin typeface="+mn-lt"/>
              </a:rPr>
              <a:t>7. Connection for making robot eyebrows </a:t>
            </a:r>
            <a:br>
              <a:rPr lang="en-US" sz="2000" cap="none" dirty="0">
                <a:latin typeface="+mn-lt"/>
              </a:rPr>
            </a:br>
            <a:r>
              <a:rPr lang="en-US" sz="2000" cap="none" dirty="0">
                <a:latin typeface="+mn-lt"/>
              </a:rPr>
              <a:t>The eyebrow tubes have been connected to the servo arms using threaded screws </a:t>
            </a:r>
            <a:r>
              <a:rPr lang="en-US" sz="2000" i="1" cap="none" dirty="0">
                <a:latin typeface="+mn-lt"/>
              </a:rPr>
              <a:t>(fig 11)</a:t>
            </a:r>
            <a:r>
              <a:rPr lang="en-US" sz="2000" cap="none" dirty="0">
                <a:latin typeface="+mn-lt"/>
              </a:rPr>
              <a:t>. </a:t>
            </a:r>
            <a:br>
              <a:rPr lang="en-US" sz="2000" cap="none" dirty="0">
                <a:latin typeface="+mn-lt"/>
              </a:rPr>
            </a:br>
            <a:r>
              <a:rPr lang="en-US" sz="2000" i="1" cap="none" dirty="0">
                <a:latin typeface="+mn-lt"/>
              </a:rPr>
              <a:t>Fig 10</a:t>
            </a:r>
            <a:r>
              <a:rPr lang="en-US" sz="2000" cap="none" dirty="0">
                <a:latin typeface="+mn-lt"/>
              </a:rPr>
              <a:t> shows front view of the connected robot eyebrows made using rubber tubes.</a:t>
            </a:r>
          </a:p>
        </p:txBody>
      </p:sp>
      <p:pic>
        <p:nvPicPr>
          <p:cNvPr id="4" name="Picture 4" descr="A picture containing person, indoor, man, food&#10;&#10;Description generated with very high confidence">
            <a:extLst>
              <a:ext uri="{FF2B5EF4-FFF2-40B4-BE49-F238E27FC236}">
                <a16:creationId xmlns:a16="http://schemas.microsoft.com/office/drawing/2014/main" id="{8400E8AC-A5B1-4A93-AF9A-DDF00AC03B45}"/>
              </a:ext>
            </a:extLst>
          </p:cNvPr>
          <p:cNvPicPr>
            <a:picLocks noChangeAspect="1"/>
          </p:cNvPicPr>
          <p:nvPr/>
        </p:nvPicPr>
        <p:blipFill rotWithShape="1">
          <a:blip r:embed="rId3"/>
          <a:srcRect l="5078" r="28848" b="-2"/>
          <a:stretch/>
        </p:blipFill>
        <p:spPr>
          <a:xfrm>
            <a:off x="8036240" y="641102"/>
            <a:ext cx="3716812" cy="4843689"/>
          </a:xfrm>
          <a:prstGeom prst="rect">
            <a:avLst/>
          </a:prstGeom>
        </p:spPr>
      </p:pic>
      <p:sp>
        <p:nvSpPr>
          <p:cNvPr id="35" name="TextBox 34">
            <a:extLst>
              <a:ext uri="{FF2B5EF4-FFF2-40B4-BE49-F238E27FC236}">
                <a16:creationId xmlns:a16="http://schemas.microsoft.com/office/drawing/2014/main" id="{73B77CDE-7EAF-447E-B555-13FBB203464C}"/>
              </a:ext>
            </a:extLst>
          </p:cNvPr>
          <p:cNvSpPr txBox="1"/>
          <p:nvPr/>
        </p:nvSpPr>
        <p:spPr>
          <a:xfrm>
            <a:off x="1791419" y="3660475"/>
            <a:ext cx="474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10: Front view of robot eyebrows</a:t>
            </a:r>
          </a:p>
        </p:txBody>
      </p:sp>
      <p:sp>
        <p:nvSpPr>
          <p:cNvPr id="37" name="TextBox 36">
            <a:extLst>
              <a:ext uri="{FF2B5EF4-FFF2-40B4-BE49-F238E27FC236}">
                <a16:creationId xmlns:a16="http://schemas.microsoft.com/office/drawing/2014/main" id="{8DBBA91A-655E-4ECE-8DE0-4D0C93E175BD}"/>
              </a:ext>
            </a:extLst>
          </p:cNvPr>
          <p:cNvSpPr txBox="1"/>
          <p:nvPr/>
        </p:nvSpPr>
        <p:spPr>
          <a:xfrm>
            <a:off x="8078923" y="5601418"/>
            <a:ext cx="36304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11: Rubber tube connection for robot eyebrows</a:t>
            </a:r>
          </a:p>
        </p:txBody>
      </p:sp>
    </p:spTree>
    <p:extLst>
      <p:ext uri="{BB962C8B-B14F-4D97-AF65-F5344CB8AC3E}">
        <p14:creationId xmlns:p14="http://schemas.microsoft.com/office/powerpoint/2010/main" val="419739914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3.xml><?xml version="1.0" encoding="utf-8"?>
<ds:datastoreItem xmlns:ds="http://schemas.openxmlformats.org/officeDocument/2006/customXml" ds:itemID="{FF5C8BF1-B0E4-49A1-808F-40F2AD30E74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676</Words>
  <Application>Microsoft Macintosh PowerPoint</Application>
  <PresentationFormat>Widescreen</PresentationFormat>
  <Paragraphs>56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Gill Sans MT</vt:lpstr>
      <vt:lpstr>Wingdings 2</vt:lpstr>
      <vt:lpstr>Dividend</vt:lpstr>
      <vt:lpstr>Design Of Social Robo</vt:lpstr>
      <vt:lpstr>Design Phases</vt:lpstr>
      <vt:lpstr>PHASE-1  Printing the robot parts</vt:lpstr>
      <vt:lpstr>All Parts of the robot printed using Prusa i3 MK2 3-D printer</vt:lpstr>
      <vt:lpstr>Design Phases</vt:lpstr>
      <vt:lpstr>PHASE-II Assembling THE ROBOT PARTS </vt:lpstr>
      <vt:lpstr>ASSEMBLING THE ROBOT PARTS </vt:lpstr>
      <vt:lpstr>ASSEMBLING THE ROBOT PARTS </vt:lpstr>
      <vt:lpstr>7. Connection for making robot eyebrows  The eyebrow tubes have been connected to the servo arms using threaded screws (fig 11).  Fig 10 shows front view of the connected robot eyebrows made using rubber tubes.</vt:lpstr>
      <vt:lpstr>ASSEMBLING THE ROBOT PARTS  </vt:lpstr>
      <vt:lpstr>ASSEMBLING THE ROBOT PARTS </vt:lpstr>
      <vt:lpstr>PowerPoint Presentation</vt:lpstr>
      <vt:lpstr>Design Phases</vt:lpstr>
      <vt:lpstr>Phase iii: Testing the robot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Social Robo</dc:title>
  <dc:creator>Sandeep Nadella</dc:creator>
  <cp:lastModifiedBy/>
  <cp:revision>746</cp:revision>
  <dcterms:created xsi:type="dcterms:W3CDTF">2019-12-08T09:12:19Z</dcterms:created>
  <dcterms:modified xsi:type="dcterms:W3CDTF">2019-12-20T06:38:31Z</dcterms:modified>
</cp:coreProperties>
</file>